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397665-3EA5-4A39-92C6-3904E39F15A0}" type="datetimeFigureOut">
              <a:rPr lang="ru-RU" smtClean="0"/>
              <a:t>17.10.2022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CFD30A-C433-4CBA-B918-ED6FF7E7EC2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397665-3EA5-4A39-92C6-3904E39F15A0}" type="datetimeFigureOut">
              <a:rPr lang="ru-RU" smtClean="0"/>
              <a:t>17.10.2022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CFD30A-C433-4CBA-B918-ED6FF7E7EC2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397665-3EA5-4A39-92C6-3904E39F15A0}" type="datetimeFigureOut">
              <a:rPr lang="ru-RU" smtClean="0"/>
              <a:t>17.10.2022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CFD30A-C433-4CBA-B918-ED6FF7E7EC2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397665-3EA5-4A39-92C6-3904E39F15A0}" type="datetimeFigureOut">
              <a:rPr lang="ru-RU" smtClean="0"/>
              <a:t>17.10.2022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CFD30A-C433-4CBA-B918-ED6FF7E7EC2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397665-3EA5-4A39-92C6-3904E39F15A0}" type="datetimeFigureOut">
              <a:rPr lang="ru-RU" smtClean="0"/>
              <a:t>17.10.2022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CFD30A-C433-4CBA-B918-ED6FF7E7EC2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397665-3EA5-4A39-92C6-3904E39F15A0}" type="datetimeFigureOut">
              <a:rPr lang="ru-RU" smtClean="0"/>
              <a:t>17.10.2022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CFD30A-C433-4CBA-B918-ED6FF7E7EC2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397665-3EA5-4A39-92C6-3904E39F15A0}" type="datetimeFigureOut">
              <a:rPr lang="ru-RU" smtClean="0"/>
              <a:t>17.10.2022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CFD30A-C433-4CBA-B918-ED6FF7E7EC2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397665-3EA5-4A39-92C6-3904E39F15A0}" type="datetimeFigureOut">
              <a:rPr lang="ru-RU" smtClean="0"/>
              <a:t>17.10.2022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CFD30A-C433-4CBA-B918-ED6FF7E7EC2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397665-3EA5-4A39-92C6-3904E39F15A0}" type="datetimeFigureOut">
              <a:rPr lang="ru-RU" smtClean="0"/>
              <a:t>17.10.2022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CFD30A-C433-4CBA-B918-ED6FF7E7EC2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397665-3EA5-4A39-92C6-3904E39F15A0}" type="datetimeFigureOut">
              <a:rPr lang="ru-RU" smtClean="0"/>
              <a:t>17.10.2022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CFD30A-C433-4CBA-B918-ED6FF7E7EC2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397665-3EA5-4A39-92C6-3904E39F15A0}" type="datetimeFigureOut">
              <a:rPr lang="ru-RU" smtClean="0"/>
              <a:t>17.10.2022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CFD30A-C433-4CBA-B918-ED6FF7E7EC2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6397665-3EA5-4A39-92C6-3904E39F15A0}" type="datetimeFigureOut">
              <a:rPr lang="ru-RU" smtClean="0"/>
              <a:t>17.10.2022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1CFD30A-C433-4CBA-B918-ED6FF7E7EC2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357167"/>
            <a:ext cx="6743720" cy="785817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</a:t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«Детский сад № 228 Кировского района Волгограда»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1428736"/>
            <a:ext cx="7500990" cy="5072098"/>
          </a:xfrm>
        </p:spPr>
        <p:txBody>
          <a:bodyPr>
            <a:normAutofit/>
          </a:bodyPr>
          <a:lstStyle/>
          <a:p>
            <a:endParaRPr lang="ru-RU" sz="28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28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Georgia" pitchFamily="18" charset="0"/>
              </a:rPr>
              <a:t>Проект</a:t>
            </a:r>
          </a:p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Georgia" pitchFamily="18" charset="0"/>
              </a:rPr>
              <a:t>«Развитие сенсомоторного восприятия детей с ОВЗ посредством игровой деятельности»</a:t>
            </a:r>
          </a:p>
          <a:p>
            <a:pPr algn="r"/>
            <a:endParaRPr lang="ru-RU" sz="20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r"/>
            <a:endParaRPr lang="ru-RU" sz="2000" b="1" dirty="0">
              <a:solidFill>
                <a:schemeClr val="tx1"/>
              </a:solidFill>
              <a:latin typeface="Georgia" pitchFamily="18" charset="0"/>
            </a:endParaRPr>
          </a:p>
          <a:p>
            <a:pPr algn="r"/>
            <a:r>
              <a:rPr lang="ru-RU" sz="1800" b="1" dirty="0" smtClean="0">
                <a:solidFill>
                  <a:schemeClr val="tx1"/>
                </a:solidFill>
                <a:latin typeface="Georgia" pitchFamily="18" charset="0"/>
              </a:rPr>
              <a:t>Старший воспитатель:</a:t>
            </a:r>
          </a:p>
          <a:p>
            <a:pPr algn="r"/>
            <a:r>
              <a:rPr lang="ru-RU" sz="18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Georgia" pitchFamily="18" charset="0"/>
              </a:rPr>
              <a:t>Мартюшова</a:t>
            </a:r>
            <a:r>
              <a:rPr lang="ru-RU" sz="18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1800" b="1" dirty="0">
                <a:solidFill>
                  <a:schemeClr val="tx1"/>
                </a:solidFill>
                <a:latin typeface="Georgia" pitchFamily="18" charset="0"/>
              </a:rPr>
              <a:t>О</a:t>
            </a:r>
            <a:r>
              <a:rPr lang="ru-RU" sz="1800" b="1" dirty="0" smtClean="0">
                <a:solidFill>
                  <a:schemeClr val="tx1"/>
                </a:solidFill>
                <a:latin typeface="Georgia" pitchFamily="18" charset="0"/>
              </a:rPr>
              <a:t>льга Юрьевна</a:t>
            </a:r>
          </a:p>
          <a:p>
            <a:endParaRPr lang="ru-RU" sz="18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800" b="1" dirty="0">
              <a:solidFill>
                <a:schemeClr val="tx1"/>
              </a:solidFill>
              <a:latin typeface="Georgia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Georgia" pitchFamily="18" charset="0"/>
              </a:rPr>
              <a:t>Волгоград  2022г.</a:t>
            </a:r>
            <a:endParaRPr lang="ru-RU" sz="1400" b="1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785794"/>
            <a:ext cx="7786742" cy="557216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 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Сенсомоторное развитие ребенка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– это естественный процесс, который осваивается на определенных этапах жизни самостоятельно.</a:t>
            </a:r>
          </a:p>
          <a:p>
            <a:pPr algn="just">
              <a:buNone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  У детей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 ОВЗ сенсомоторное развитие значительно отстает по срокам формирования и проходит чрезвычайно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неравномерно. Неполноценное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развитие ощущений и восприятий у детей с ОВЗ, затрудняют формирование представлений о времени, тормозят развитие психических процессов, в частности, мышления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</a:p>
          <a:p>
            <a:pPr algn="just">
              <a:buNone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В настоящее время, многие специалисты, работающие с детьми с ОВЗ, не придают особого значения развитию сенсомоторной сфере и она оказывается, охвачена либо частично, либо поверхностно, что неблагополучно отражается в дальнейшем на их общем развитии и обучении.</a:t>
            </a: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500042"/>
            <a:ext cx="7862150" cy="535785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000" b="1" i="1" dirty="0" smtClean="0">
              <a:latin typeface="Georgia" pitchFamily="18" charset="0"/>
            </a:endParaRPr>
          </a:p>
          <a:p>
            <a:pPr>
              <a:buNone/>
            </a:pPr>
            <a:r>
              <a:rPr lang="ru-RU" sz="2400" b="1" i="1" dirty="0" smtClean="0">
                <a:latin typeface="Georgia" pitchFamily="18" charset="0"/>
              </a:rPr>
              <a:t>У детей с ОВЗ наблюдается:</a:t>
            </a:r>
          </a:p>
          <a:p>
            <a:pPr>
              <a:buNone/>
            </a:pPr>
            <a:r>
              <a:rPr lang="ru-RU" sz="2000" b="1" dirty="0" smtClean="0">
                <a:latin typeface="Georgia" pitchFamily="18" charset="0"/>
              </a:rPr>
              <a:t>- 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i="1" dirty="0" smtClean="0">
                <a:latin typeface="Georgia" pitchFamily="18" charset="0"/>
              </a:rPr>
              <a:t>низкий уровень развития восприятия;</a:t>
            </a:r>
          </a:p>
          <a:p>
            <a:pPr>
              <a:buNone/>
            </a:pPr>
            <a:r>
              <a:rPr lang="ru-RU" sz="2000" b="1" i="1" dirty="0" smtClean="0">
                <a:latin typeface="Georgia" pitchFamily="18" charset="0"/>
              </a:rPr>
              <a:t>-  </a:t>
            </a:r>
            <a:r>
              <a:rPr lang="ru-RU" sz="2000" i="1" dirty="0" smtClean="0">
                <a:latin typeface="Georgia" pitchFamily="18" charset="0"/>
              </a:rPr>
              <a:t>недостаточная </a:t>
            </a:r>
            <a:r>
              <a:rPr lang="ru-RU" sz="2000" i="1" dirty="0" err="1" smtClean="0">
                <a:latin typeface="Georgia" pitchFamily="18" charset="0"/>
              </a:rPr>
              <a:t>сформированность</a:t>
            </a:r>
            <a:r>
              <a:rPr lang="ru-RU" sz="2000" i="1" dirty="0" smtClean="0">
                <a:latin typeface="Georgia" pitchFamily="18" charset="0"/>
              </a:rPr>
              <a:t> пространственных представлений;</a:t>
            </a:r>
          </a:p>
          <a:p>
            <a:pPr>
              <a:buNone/>
            </a:pPr>
            <a:r>
              <a:rPr lang="ru-RU" sz="2000" b="1" i="1" dirty="0" smtClean="0">
                <a:latin typeface="Georgia" pitchFamily="18" charset="0"/>
              </a:rPr>
              <a:t>-  </a:t>
            </a:r>
            <a:r>
              <a:rPr lang="ru-RU" sz="2000" i="1" dirty="0" smtClean="0">
                <a:latin typeface="Georgia" pitchFamily="18" charset="0"/>
              </a:rPr>
              <a:t>неустойчивость внимания;</a:t>
            </a:r>
          </a:p>
          <a:p>
            <a:pPr>
              <a:buNone/>
            </a:pPr>
            <a:r>
              <a:rPr lang="ru-RU" sz="2000" b="1" i="1" dirty="0" smtClean="0">
                <a:latin typeface="Georgia" pitchFamily="18" charset="0"/>
              </a:rPr>
              <a:t>- </a:t>
            </a:r>
            <a:r>
              <a:rPr lang="ru-RU" sz="2000" i="1" dirty="0" smtClean="0">
                <a:latin typeface="Georgia" pitchFamily="18" charset="0"/>
              </a:rPr>
              <a:t> ограниченный объём памяти;</a:t>
            </a:r>
          </a:p>
          <a:p>
            <a:pPr>
              <a:buNone/>
            </a:pPr>
            <a:r>
              <a:rPr lang="ru-RU" sz="2000" b="1" i="1" dirty="0" smtClean="0">
                <a:latin typeface="Georgia" pitchFamily="18" charset="0"/>
              </a:rPr>
              <a:t>-</a:t>
            </a:r>
            <a:r>
              <a:rPr lang="ru-RU" sz="2000" i="1" dirty="0" smtClean="0">
                <a:latin typeface="Georgia" pitchFamily="18" charset="0"/>
              </a:rPr>
              <a:t>  снижение познавательной активности;</a:t>
            </a:r>
          </a:p>
          <a:p>
            <a:pPr>
              <a:buNone/>
            </a:pPr>
            <a:r>
              <a:rPr lang="ru-RU" sz="2000" b="1" i="1" dirty="0" smtClean="0">
                <a:latin typeface="Georgia" pitchFamily="18" charset="0"/>
              </a:rPr>
              <a:t>- </a:t>
            </a:r>
            <a:r>
              <a:rPr lang="ru-RU" sz="2000" i="1" dirty="0" smtClean="0">
                <a:latin typeface="Georgia" pitchFamily="18" charset="0"/>
              </a:rPr>
              <a:t> наглядно-действенное мышление развито в большей степени, чем наглядно-образное и словесно-логическое;</a:t>
            </a:r>
          </a:p>
          <a:p>
            <a:pPr>
              <a:buNone/>
            </a:pPr>
            <a:r>
              <a:rPr lang="ru-RU" sz="2000" b="1" i="1" dirty="0" smtClean="0">
                <a:latin typeface="Georgia" pitchFamily="18" charset="0"/>
              </a:rPr>
              <a:t>-</a:t>
            </a:r>
            <a:r>
              <a:rPr lang="ru-RU" sz="2000" i="1" dirty="0" smtClean="0">
                <a:latin typeface="Georgia" pitchFamily="18" charset="0"/>
              </a:rPr>
              <a:t>  </a:t>
            </a:r>
            <a:r>
              <a:rPr lang="ru-RU" sz="2000" i="1" dirty="0" err="1" smtClean="0">
                <a:latin typeface="Georgia" pitchFamily="18" charset="0"/>
              </a:rPr>
              <a:t>несформированность</a:t>
            </a:r>
            <a:r>
              <a:rPr lang="ru-RU" sz="2000" i="1" dirty="0" smtClean="0">
                <a:latin typeface="Georgia" pitchFamily="18" charset="0"/>
              </a:rPr>
              <a:t> игровой деятельности;</a:t>
            </a:r>
          </a:p>
          <a:p>
            <a:pPr>
              <a:buNone/>
            </a:pPr>
            <a:r>
              <a:rPr lang="ru-RU" sz="2000" b="1" i="1" dirty="0" smtClean="0">
                <a:latin typeface="Georgia" pitchFamily="18" charset="0"/>
              </a:rPr>
              <a:t>-</a:t>
            </a:r>
            <a:r>
              <a:rPr lang="ru-RU" sz="2000" i="1" dirty="0" smtClean="0">
                <a:latin typeface="Georgia" pitchFamily="18" charset="0"/>
              </a:rPr>
              <a:t>  речевые нарушения;</a:t>
            </a:r>
          </a:p>
          <a:p>
            <a:pPr>
              <a:buNone/>
            </a:pPr>
            <a:r>
              <a:rPr lang="ru-RU" sz="2000" b="1" i="1" dirty="0" smtClean="0">
                <a:latin typeface="Georgia" pitchFamily="18" charset="0"/>
              </a:rPr>
              <a:t>-</a:t>
            </a:r>
            <a:r>
              <a:rPr lang="ru-RU" sz="2000" i="1" dirty="0" smtClean="0">
                <a:latin typeface="Georgia" pitchFamily="18" charset="0"/>
              </a:rPr>
              <a:t>  низкая </a:t>
            </a:r>
            <a:r>
              <a:rPr lang="ru-RU" sz="2000" i="1" dirty="0" err="1" smtClean="0">
                <a:latin typeface="Georgia" pitchFamily="18" charset="0"/>
              </a:rPr>
              <a:t>работоспосоность</a:t>
            </a:r>
            <a:r>
              <a:rPr lang="ru-RU" sz="2000" i="1" dirty="0" smtClean="0">
                <a:latin typeface="Georgia" pitchFamily="18" charset="0"/>
              </a:rPr>
              <a:t>;</a:t>
            </a:r>
          </a:p>
          <a:p>
            <a:pPr>
              <a:buNone/>
            </a:pPr>
            <a:r>
              <a:rPr lang="ru-RU" sz="2000" b="1" i="1" dirty="0" smtClean="0">
                <a:latin typeface="Georgia" pitchFamily="18" charset="0"/>
              </a:rPr>
              <a:t>- </a:t>
            </a:r>
            <a:r>
              <a:rPr lang="ru-RU" sz="2000" i="1" dirty="0" smtClean="0">
                <a:latin typeface="Georgia" pitchFamily="18" charset="0"/>
              </a:rPr>
              <a:t> </a:t>
            </a:r>
            <a:r>
              <a:rPr lang="ru-RU" sz="2000" i="1" dirty="0" err="1" smtClean="0">
                <a:latin typeface="Georgia" pitchFamily="18" charset="0"/>
              </a:rPr>
              <a:t>несформированность</a:t>
            </a:r>
            <a:r>
              <a:rPr lang="ru-RU" sz="2000" i="1" dirty="0" smtClean="0">
                <a:latin typeface="Georgia" pitchFamily="18" charset="0"/>
              </a:rPr>
              <a:t> произвольного поведения.</a:t>
            </a:r>
            <a:endParaRPr lang="ru-RU" sz="2000" i="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939916"/>
          </a:xfrm>
        </p:spPr>
        <p:txBody>
          <a:bodyPr>
            <a:normAutofit fontScale="90000"/>
          </a:bodyPr>
          <a:lstStyle/>
          <a:p>
            <a:r>
              <a:rPr lang="ru-RU" sz="2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Цель</a:t>
            </a:r>
            <a:r>
              <a:rPr lang="ru-RU" sz="2200" b="1" i="1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проекта:</a:t>
            </a:r>
            <a:r>
              <a:rPr lang="ru-RU" sz="2400" b="1" i="1" dirty="0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2400" b="1" i="1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Создать предметно-развивающую среду, способствующую развитию у восприятия основных свойств предметов и явлений ребенка с ОВЗ, формированию представлений об этих свойствах и их разновидностях; систематизировать работу по сенсорному развитию дошкольников.</a:t>
            </a:r>
            <a:endParaRPr lang="ru-RU" sz="2200" b="1" i="1" dirty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571744"/>
            <a:ext cx="7498080" cy="39290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Задачи проекта:</a:t>
            </a:r>
          </a:p>
          <a:p>
            <a:pPr>
              <a:buFont typeface="Wingdings" pitchFamily="2" charset="2"/>
              <a:buChar char="ü"/>
            </a:pPr>
            <a:r>
              <a:rPr lang="ru-RU" sz="2000" i="1" dirty="0" smtClean="0">
                <a:latin typeface="Georgia" pitchFamily="18" charset="0"/>
              </a:rPr>
              <a:t>Проанализировать  учебно-методическую литературу по вопросам сенсорного развития.</a:t>
            </a:r>
          </a:p>
          <a:p>
            <a:pPr>
              <a:buFont typeface="Wingdings" pitchFamily="2" charset="2"/>
              <a:buChar char="ü"/>
            </a:pPr>
            <a:r>
              <a:rPr lang="ru-RU" sz="2000" i="1" dirty="0" smtClean="0">
                <a:latin typeface="Georgia" pitchFamily="18" charset="0"/>
              </a:rPr>
              <a:t>Подобрать эффективные формы, методы и приёмы организации работы.</a:t>
            </a:r>
          </a:p>
          <a:p>
            <a:pPr>
              <a:buFont typeface="Wingdings" pitchFamily="2" charset="2"/>
              <a:buChar char="ü"/>
            </a:pPr>
            <a:r>
              <a:rPr lang="ru-RU" sz="2000" i="1" dirty="0" smtClean="0">
                <a:latin typeface="Georgia" pitchFamily="18" charset="0"/>
              </a:rPr>
              <a:t>Разработать перспективный план работы.</a:t>
            </a:r>
          </a:p>
          <a:p>
            <a:pPr>
              <a:buFont typeface="Wingdings" pitchFamily="2" charset="2"/>
              <a:buChar char="ü"/>
            </a:pPr>
            <a:r>
              <a:rPr lang="ru-RU" sz="2000" i="1" dirty="0" smtClean="0">
                <a:latin typeface="Georgia" pitchFamily="18" charset="0"/>
              </a:rPr>
              <a:t>Дополнить дидактический материал по сенсорному развитию детей с ОВЗ дошкольного возраста.</a:t>
            </a:r>
          </a:p>
          <a:p>
            <a:pPr>
              <a:buFont typeface="Wingdings" pitchFamily="2" charset="2"/>
              <a:buChar char="ü"/>
            </a:pPr>
            <a:r>
              <a:rPr lang="ru-RU" sz="2000" i="1" dirty="0" smtClean="0">
                <a:latin typeface="Georgia" pitchFamily="18" charset="0"/>
              </a:rPr>
              <a:t>Разработать информационные листы для родителей с рекомендациями по ознакомлению детей с сенсорным развитием дошкольников.</a:t>
            </a:r>
            <a:endParaRPr lang="ru-RU" sz="2000" i="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498080" cy="1643074"/>
          </a:xfrm>
        </p:spPr>
        <p:txBody>
          <a:bodyPr>
            <a:noAutofit/>
          </a:bodyPr>
          <a:lstStyle/>
          <a:p>
            <a:r>
              <a:rPr lang="ru-RU" sz="1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Основные методы и формы обучения детей:</a:t>
            </a:r>
            <a:br>
              <a:rPr lang="ru-RU" sz="1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1. Подгрупповые и индивидуальные занятия.</a:t>
            </a:r>
            <a:br>
              <a:rPr lang="ru-RU" sz="18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  2. Игровые образовательные ситуации.</a:t>
            </a:r>
            <a:br>
              <a:rPr lang="ru-RU" sz="18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  3. Дидактические игры.</a:t>
            </a:r>
            <a:br>
              <a:rPr lang="ru-RU" sz="18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Georgia" pitchFamily="18" charset="0"/>
              </a:rPr>
              <a:t>   4. Упражнения на развитие мелкой моторики.</a:t>
            </a:r>
            <a:br>
              <a:rPr lang="ru-RU" sz="1800" dirty="0" smtClean="0">
                <a:solidFill>
                  <a:schemeClr val="tx1"/>
                </a:solidFill>
                <a:effectLst/>
                <a:latin typeface="Georgia" pitchFamily="18" charset="0"/>
              </a:rPr>
            </a:br>
            <a:endParaRPr lang="ru-RU" sz="1800" dirty="0">
              <a:solidFill>
                <a:schemeClr val="tx1"/>
              </a:solidFill>
              <a:effectLst/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857364"/>
            <a:ext cx="7498080" cy="478634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Участники проекта</a:t>
            </a:r>
            <a:r>
              <a:rPr lang="ru-RU" sz="1800" dirty="0" smtClean="0">
                <a:latin typeface="Georgia" pitchFamily="18" charset="0"/>
              </a:rPr>
              <a:t>:</a:t>
            </a:r>
          </a:p>
          <a:p>
            <a:pPr algn="ctr">
              <a:buNone/>
            </a:pPr>
            <a:r>
              <a:rPr lang="ru-RU" sz="1800" dirty="0" smtClean="0">
                <a:latin typeface="Georgia" pitchFamily="18" charset="0"/>
              </a:rPr>
              <a:t>Дети 3-5 лет, педагоги, родители.</a:t>
            </a:r>
          </a:p>
          <a:p>
            <a:pPr algn="ctr">
              <a:buNone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Срок реализации проекта:</a:t>
            </a:r>
          </a:p>
          <a:p>
            <a:pPr algn="ctr">
              <a:buNone/>
            </a:pPr>
            <a:r>
              <a:rPr lang="ru-RU" sz="1800" dirty="0" smtClean="0">
                <a:latin typeface="Georgia" pitchFamily="18" charset="0"/>
              </a:rPr>
              <a:t>2 года (долгосрочный).</a:t>
            </a:r>
          </a:p>
          <a:p>
            <a:pPr algn="ctr">
              <a:buNone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Предполагаемый результат:</a:t>
            </a:r>
          </a:p>
          <a:p>
            <a:r>
              <a:rPr lang="ru-RU" sz="1800" dirty="0" smtClean="0">
                <a:latin typeface="Georgia" pitchFamily="18" charset="0"/>
              </a:rPr>
              <a:t>Повышение профессиональной компетенции педагога, теоретических, практических знаний, умений и навыков.</a:t>
            </a:r>
          </a:p>
          <a:p>
            <a:r>
              <a:rPr lang="ru-RU" sz="1800" dirty="0" smtClean="0">
                <a:latin typeface="Georgia" pitchFamily="18" charset="0"/>
              </a:rPr>
              <a:t>Разработка перспективного плана работы, форм работы с родителями и педагогами.</a:t>
            </a:r>
          </a:p>
          <a:p>
            <a:r>
              <a:rPr lang="ru-RU" sz="1800" dirty="0" smtClean="0">
                <a:latin typeface="Georgia" pitchFamily="18" charset="0"/>
              </a:rPr>
              <a:t>Формирование коммуникативных умений и навыков детей.</a:t>
            </a:r>
          </a:p>
          <a:p>
            <a:r>
              <a:rPr lang="ru-RU" sz="1800" dirty="0" smtClean="0">
                <a:latin typeface="Georgia" pitchFamily="18" charset="0"/>
              </a:rPr>
              <a:t>Повышение уровня сенсорного развития, т.е. усвоение программного материала, включающего в себя </a:t>
            </a:r>
            <a:r>
              <a:rPr lang="ru-RU" sz="1800" dirty="0" err="1" smtClean="0">
                <a:latin typeface="Georgia" pitchFamily="18" charset="0"/>
              </a:rPr>
              <a:t>сформированность</a:t>
            </a:r>
            <a:r>
              <a:rPr lang="ru-RU" sz="1800" dirty="0" smtClean="0">
                <a:latin typeface="Georgia" pitchFamily="18" charset="0"/>
              </a:rPr>
              <a:t> умения группировать предметы по цвету, форме, величине, сравнивать контрастные величины, различать части суток, времени года, понимать положение предмета относительно себя. </a:t>
            </a:r>
          </a:p>
          <a:p>
            <a:pPr>
              <a:buNone/>
            </a:pPr>
            <a:endParaRPr lang="ru-RU" sz="1800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20221013_1615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43636" y="642918"/>
            <a:ext cx="2286016" cy="2428892"/>
          </a:xfrm>
        </p:spPr>
      </p:pic>
      <p:pic>
        <p:nvPicPr>
          <p:cNvPr id="6" name="Рисунок 5" descr="IMG_20221017_0931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3714752"/>
            <a:ext cx="2500330" cy="20839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42976" y="857232"/>
            <a:ext cx="47149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Игры на восприятие величины</a:t>
            </a:r>
          </a:p>
          <a:p>
            <a:pPr algn="just">
              <a:buNone/>
            </a:pPr>
            <a:r>
              <a:rPr lang="ru-RU" dirty="0" smtClean="0">
                <a:latin typeface="Georgia" pitchFamily="18" charset="0"/>
              </a:rPr>
              <a:t>Понятие  величина более абстрактно, </a:t>
            </a:r>
          </a:p>
          <a:p>
            <a:pPr algn="just">
              <a:buNone/>
            </a:pPr>
            <a:r>
              <a:rPr lang="ru-RU" dirty="0" smtClean="0">
                <a:latin typeface="Georgia" pitchFamily="18" charset="0"/>
              </a:rPr>
              <a:t>чем цвет и форма, поэтому для </a:t>
            </a:r>
          </a:p>
          <a:p>
            <a:pPr algn="just">
              <a:buNone/>
            </a:pPr>
            <a:r>
              <a:rPr lang="ru-RU" dirty="0" smtClean="0">
                <a:latin typeface="Georgia" pitchFamily="18" charset="0"/>
              </a:rPr>
              <a:t>восприятия величин особое значение </a:t>
            </a:r>
          </a:p>
          <a:p>
            <a:pPr algn="just">
              <a:buNone/>
            </a:pPr>
            <a:r>
              <a:rPr lang="ru-RU" dirty="0" smtClean="0">
                <a:latin typeface="Georgia" pitchFamily="18" charset="0"/>
              </a:rPr>
              <a:t>приобретают действия обследования, </a:t>
            </a:r>
          </a:p>
          <a:p>
            <a:pPr algn="just">
              <a:buNone/>
            </a:pPr>
            <a:r>
              <a:rPr lang="ru-RU" dirty="0" smtClean="0">
                <a:latin typeface="Georgia" pitchFamily="18" charset="0"/>
              </a:rPr>
              <a:t>измерения и расположение предметов </a:t>
            </a:r>
          </a:p>
          <a:p>
            <a:pPr algn="just">
              <a:buNone/>
            </a:pPr>
            <a:r>
              <a:rPr lang="ru-RU" dirty="0" smtClean="0">
                <a:latin typeface="Georgia" pitchFamily="18" charset="0"/>
              </a:rPr>
              <a:t>в ряду на установленном месте.</a:t>
            </a:r>
            <a:endParaRPr lang="ru-RU" dirty="0" smtClean="0"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3571876"/>
            <a:ext cx="4572000" cy="23698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ru-RU" sz="2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Игры на восприятие величины</a:t>
            </a:r>
          </a:p>
          <a:p>
            <a:pPr algn="just">
              <a:buNone/>
            </a:pPr>
            <a:r>
              <a:rPr lang="ru-RU" dirty="0" smtClean="0">
                <a:latin typeface="Georgia" pitchFamily="18" charset="0"/>
              </a:rPr>
              <a:t>Понятие  величина более абстрактно, </a:t>
            </a:r>
          </a:p>
          <a:p>
            <a:pPr algn="just">
              <a:buNone/>
            </a:pPr>
            <a:r>
              <a:rPr lang="ru-RU" dirty="0" smtClean="0">
                <a:latin typeface="Georgia" pitchFamily="18" charset="0"/>
              </a:rPr>
              <a:t>чем цвет и форма, поэтому для </a:t>
            </a:r>
          </a:p>
          <a:p>
            <a:pPr algn="just">
              <a:buNone/>
            </a:pPr>
            <a:r>
              <a:rPr lang="ru-RU" dirty="0" smtClean="0">
                <a:latin typeface="Georgia" pitchFamily="18" charset="0"/>
              </a:rPr>
              <a:t>восприятия величин особое значение </a:t>
            </a:r>
          </a:p>
          <a:p>
            <a:pPr algn="just">
              <a:buNone/>
            </a:pPr>
            <a:r>
              <a:rPr lang="ru-RU" dirty="0" smtClean="0">
                <a:latin typeface="Georgia" pitchFamily="18" charset="0"/>
              </a:rPr>
              <a:t>приобретают действия обследования, </a:t>
            </a:r>
          </a:p>
          <a:p>
            <a:pPr algn="just">
              <a:buNone/>
            </a:pPr>
            <a:r>
              <a:rPr lang="ru-RU" dirty="0" smtClean="0">
                <a:latin typeface="Georgia" pitchFamily="18" charset="0"/>
              </a:rPr>
              <a:t>измерения и расположение предметов </a:t>
            </a:r>
          </a:p>
          <a:p>
            <a:pPr algn="just">
              <a:buNone/>
            </a:pPr>
            <a:r>
              <a:rPr lang="ru-RU" dirty="0" smtClean="0">
                <a:latin typeface="Georgia" pitchFamily="18" charset="0"/>
              </a:rPr>
              <a:t>в ряду на установленном месте.</a:t>
            </a:r>
            <a:endParaRPr lang="ru-RU" dirty="0" smtClean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21013_1635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1604" y="642918"/>
            <a:ext cx="2071702" cy="1981200"/>
          </a:xfrm>
        </p:spPr>
      </p:pic>
      <p:pic>
        <p:nvPicPr>
          <p:cNvPr id="5" name="Рисунок 4" descr="IMG_20221013_1620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4214818"/>
            <a:ext cx="2279140" cy="207167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86248" y="28572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Игры на восприятие неречевых звуков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Развитие восприятия неречевых звуков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идет от элементарных реакций на наличие 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или отсутствие звука, к их различению и </a:t>
            </a:r>
          </a:p>
          <a:p>
            <a:pPr>
              <a:buNone/>
            </a:pPr>
            <a:r>
              <a:rPr lang="ru-RU" dirty="0">
                <a:latin typeface="Georgia" pitchFamily="18" charset="0"/>
              </a:rPr>
              <a:t>восприятию, а затем к осмыслению.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4572008"/>
            <a:ext cx="44291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Игры на восприятие цвета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Когда ребенок научится определять 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цвета путем наложения и приложения, 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можно переходить к выбору по образцу, 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 настоящему восприятию цвета и 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усвоению названий цветов.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8" name="Рисунок 7" descr="IMG_20221013_1629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86182" y="2500306"/>
            <a:ext cx="2136264" cy="20717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21013_1624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572264" y="714356"/>
            <a:ext cx="2265323" cy="2150389"/>
          </a:xfrm>
        </p:spPr>
      </p:pic>
      <p:pic>
        <p:nvPicPr>
          <p:cNvPr id="5" name="Рисунок 4" descr="IMG_20221013_1626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728" y="3786190"/>
            <a:ext cx="2428892" cy="219706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42976" y="21429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Игры на восприятие формы 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 основе длительного использования 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способов проб и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примеривания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 самых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разных ситуациях и на разных объектах 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 ребенка может возникнуть полноценное 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зрительное восприятие формы.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57686" y="4643446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Игры на восприятие целостного </a:t>
            </a:r>
          </a:p>
          <a:p>
            <a:pPr>
              <a:buNone/>
            </a:pPr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образа предмета 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Нужно дать ребенку понять, что целый 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предмет может состоять из отдельных 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частей, каждая из которых имеет 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свою функцию, форму, величину и 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пространственное расположение.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9" name="Рисунок 8" descr="IMG_20221013_1645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1934" y="2357430"/>
            <a:ext cx="2285984" cy="21339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357166"/>
            <a:ext cx="7572428" cy="589123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Игры на развитие </a:t>
            </a:r>
            <a:r>
              <a:rPr lang="ru-RU" sz="18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тактильно-двигатеьного</a:t>
            </a:r>
            <a:r>
              <a:rPr lang="ru-RU" sz="18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восприятия</a:t>
            </a:r>
          </a:p>
          <a:p>
            <a:pPr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В данных играх большое значение отводится сочетанию </a:t>
            </a:r>
          </a:p>
          <a:p>
            <a:pPr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разных видов чувствительности–зрительной, тактильной,</a:t>
            </a:r>
          </a:p>
          <a:p>
            <a:pPr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двигательной. Так, опознание и различие предметов и их </a:t>
            </a:r>
          </a:p>
          <a:p>
            <a:pPr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свойств идет по-разному в зависимости от того, как дается </a:t>
            </a:r>
          </a:p>
          <a:p>
            <a:pPr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образец: зрительно, тактильно, </a:t>
            </a:r>
            <a:r>
              <a:rPr lang="ru-RU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двигательно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или комплексно.</a:t>
            </a:r>
          </a:p>
        </p:txBody>
      </p:sp>
      <p:pic>
        <p:nvPicPr>
          <p:cNvPr id="4" name="Рисунок 3" descr="IMG_20221013_1638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11349">
            <a:off x="1390322" y="3001240"/>
            <a:ext cx="2253817" cy="2221159"/>
          </a:xfrm>
          <a:prstGeom prst="rect">
            <a:avLst/>
          </a:prstGeom>
        </p:spPr>
      </p:pic>
      <p:pic>
        <p:nvPicPr>
          <p:cNvPr id="5" name="Рисунок 4" descr="IMG_20221013_1630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740833">
            <a:off x="6548606" y="3003340"/>
            <a:ext cx="2276380" cy="2256845"/>
          </a:xfrm>
          <a:prstGeom prst="rect">
            <a:avLst/>
          </a:prstGeom>
        </p:spPr>
      </p:pic>
      <p:pic>
        <p:nvPicPr>
          <p:cNvPr id="7" name="Рисунок 6" descr="detsad-512861-158531377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44" y="4357694"/>
            <a:ext cx="2786082" cy="221457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428604"/>
            <a:ext cx="7429552" cy="614366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2000" i="1" dirty="0" smtClean="0">
                <a:latin typeface="Georgia" pitchFamily="18" charset="0"/>
              </a:rPr>
              <a:t>        В заключение, хочется сказать, что использование  игровой системы сенсорного обучения, помогает повысить уровень сенсорного развития детей, включающего в себя </a:t>
            </a:r>
            <a:r>
              <a:rPr lang="ru-RU" sz="2000" i="1" dirty="0" err="1" smtClean="0">
                <a:latin typeface="Georgia" pitchFamily="18" charset="0"/>
              </a:rPr>
              <a:t>сформированность</a:t>
            </a:r>
            <a:r>
              <a:rPr lang="ru-RU" sz="2000" i="1" dirty="0" smtClean="0">
                <a:latin typeface="Georgia" pitchFamily="18" charset="0"/>
              </a:rPr>
              <a:t> умения группировать предметы по цвету, форме, величине, сравнивать контрастные величины, различать части суток, времен года, понимать положение предмета относительно себя. Дети с удовольствием играют  в предложенные им дидактические игры.</a:t>
            </a:r>
          </a:p>
          <a:p>
            <a:pPr algn="just">
              <a:lnSpc>
                <a:spcPct val="150000"/>
              </a:lnSpc>
              <a:buNone/>
            </a:pPr>
            <a:r>
              <a:rPr lang="ru-RU" sz="2000" i="1" dirty="0" smtClean="0">
                <a:latin typeface="Georgia" pitchFamily="18" charset="0"/>
              </a:rPr>
              <a:t> </a:t>
            </a:r>
            <a:r>
              <a:rPr lang="ru-RU" sz="2000" i="1" dirty="0" smtClean="0">
                <a:latin typeface="Georgia" pitchFamily="18" charset="0"/>
              </a:rPr>
              <a:t>       Данная игровая система будет использоваться в период всего дошкольного детства, лишь варьируясь и усложняясь.</a:t>
            </a:r>
            <a:endParaRPr lang="ru-RU" sz="2000" i="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202</TotalTime>
  <Words>677</Words>
  <Application>Microsoft Office PowerPoint</Application>
  <PresentationFormat>Экран (4:3)</PresentationFormat>
  <Paragraphs>90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Муниципальное дошкольное образовательное учреждение  «Детский сад № 228 Кировского района Волгограда»</vt:lpstr>
      <vt:lpstr>Слайд 2</vt:lpstr>
      <vt:lpstr>Слайд 3</vt:lpstr>
      <vt:lpstr>Цель проекта: Создать предметно-развивающую среду, способствующую развитию у восприятия основных свойств предметов и явлений ребенка с ОВЗ, формированию представлений об этих свойствах и их разновидностях; систематизировать работу по сенсорному развитию дошкольников.</vt:lpstr>
      <vt:lpstr>Основные методы и формы обучения детей:     1. Подгрупповые и индивидуальные занятия.     2. Игровые образовательные ситуации.     3. Дидактические игры.     4. Упражнения на развитие мелкой моторики. </vt:lpstr>
      <vt:lpstr>Слайд 6</vt:lpstr>
      <vt:lpstr>Слайд 7</vt:lpstr>
      <vt:lpstr>Слайд 8</vt:lpstr>
      <vt:lpstr>Слайд 9</vt:lpstr>
      <vt:lpstr>Слайд 10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 «Детский сад № 228 Кировского района Волгограда»</dc:title>
  <dc:creator>Ольга Юрьевна</dc:creator>
  <cp:lastModifiedBy>Ольга Юрьевна</cp:lastModifiedBy>
  <cp:revision>21</cp:revision>
  <dcterms:created xsi:type="dcterms:W3CDTF">2022-10-17T03:49:24Z</dcterms:created>
  <dcterms:modified xsi:type="dcterms:W3CDTF">2022-10-17T07:12:22Z</dcterms:modified>
</cp:coreProperties>
</file>